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92" r:id="rId3"/>
    <p:sldId id="262" r:id="rId4"/>
    <p:sldId id="275" r:id="rId5"/>
    <p:sldId id="298" r:id="rId6"/>
    <p:sldId id="266" r:id="rId7"/>
    <p:sldId id="286" r:id="rId8"/>
    <p:sldId id="285" r:id="rId9"/>
    <p:sldId id="293" r:id="rId10"/>
    <p:sldId id="294" r:id="rId11"/>
    <p:sldId id="260" r:id="rId12"/>
    <p:sldId id="299" r:id="rId13"/>
    <p:sldId id="300" r:id="rId14"/>
    <p:sldId id="301" r:id="rId15"/>
    <p:sldId id="291" r:id="rId16"/>
    <p:sldId id="289" r:id="rId17"/>
    <p:sldId id="290" r:id="rId18"/>
    <p:sldId id="261" r:id="rId19"/>
    <p:sldId id="282" r:id="rId20"/>
    <p:sldId id="263" r:id="rId21"/>
    <p:sldId id="27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E2E2E2"/>
    <a:srgbClr val="E6E6E6"/>
    <a:srgbClr val="FC2D2B"/>
    <a:srgbClr val="FFF7EB"/>
    <a:srgbClr val="FF0601"/>
    <a:srgbClr val="D0CBC2"/>
    <a:srgbClr val="E6E1DA"/>
    <a:srgbClr val="C7011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35DF6-6B47-4EC6-B4A0-F73C050BB2E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D9257-F9E3-4EB7-985E-6C188F3C8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9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60BA2-BA5A-4505-AE03-6AFB63F1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6BBB9-E54F-433E-A8D2-B176F6FF1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FD036-212B-49E3-A416-E5236D01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BA2-1D5C-4638-964B-5CC91DD88105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DBAD5-F845-426C-A1C4-4E13E4EA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34B33-0D1A-4B5F-A087-BCF70C5A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8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E229B-20A7-4A1A-8431-2C0954D1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B79CE7-A117-43B8-935F-DB9C9D57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5546D-FB96-4306-8EFA-49D47E2D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E127-EAF2-4F7A-8476-5BC512A18518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02675-7C08-430B-A288-CFC0C24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80BB5-D13F-42DB-AA84-EE0380AC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0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43CA8F-9BB3-4C61-8979-AA9004BE2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39C21-1BCF-480F-B9A0-9735FEE9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1948D-19C0-4CC0-B531-967358A9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6B9A4-ACA3-4DDE-A86A-89CCBE88484F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FD271-6014-4066-9811-90168383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4B458-55F6-4D72-8F75-394FA687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8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2837B-5462-4E4D-BB0F-AC2CBDA1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6C018-CE4E-4681-9D37-F2191508E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2511A-7851-4AC9-8C2E-5C5153CE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C9E0-2797-4CD6-B33F-21D5950991AB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7F2FB-DE8C-44AA-9B60-176378F2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681D9-C73A-4464-970B-B99F7EF8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C6AAB-277B-4E03-8993-77ED766B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8419D-CDFE-410C-8D5D-5BEF69A7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AD4FB-3A67-4762-B194-E062ABB6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86D0-86B1-422B-98C8-238A43ED0C58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4E759-C610-40B2-8A7B-31B7A896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CBCDC-2603-45B6-800A-71A35535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69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B33DC-C864-44F1-A31E-51DC8B3D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CC20A-A9EF-4130-8D67-D57607102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77B28-C15A-45DD-9B25-6E1E9D496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07505-8E90-4992-9213-29286585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67B3-0F50-47FE-9F37-76BF139E6F8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A4B19-A84A-48D6-8CF2-9132377C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7BDCD-2E7F-4D48-A339-73012782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3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A7FDC-2728-41F6-B693-18F6E371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88E85F-B356-4C98-8261-5CA8DD6C8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DB1F83-0787-432A-926D-E7DE69461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0272D-F56F-4448-BCB3-9321D58DD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52847-D490-4DFE-BADA-CD7D3685E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59FE16-BDDF-43F8-A83E-50EB69C8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FD40-2D2F-43B5-A0A8-A385D2387530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EE72C-6E7B-45D6-AD3A-0DC375D5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D18BA4-566B-4853-82C7-74163973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0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A1E0F-5CC6-4CE8-805E-289C5054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CEFE7-AE88-4B9B-8615-7EA0B6AC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B3CF-0369-4244-B730-83E8A7EE0A46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5EEE7A-7E89-4D8F-A349-2C1A457A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739315-140C-499E-83BA-93AE3D14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4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6412F1-9B5F-418F-A94F-B36FCE27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C991C-819E-415A-BA63-521D5EFD2BDC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32037-1000-44CB-A9AB-DCCA2706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F1A1-C312-47EF-9B54-44B9880E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13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07C94-D4B4-48E1-A8A0-E45D9501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4A985-B636-4F82-928F-8A509CE10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14FCDA-9CDF-4472-A48E-EA662017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E8C83-D2D4-4535-9F2A-A413241C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4E6-5F32-4AC2-AEFD-1C708910B45B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3FBDA-BE9F-45BF-B714-CE9B0827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D06D68-2329-48EA-8914-324633F8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0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08E81-461E-4540-A7FF-946DCBEF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85F89-9522-4795-8F1E-0E700465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2911D-0FD9-4069-BE34-D0246FE49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65B5E-818E-4BFE-A708-BDA447AF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E8EE-A3F2-4563-906F-1412E0963B53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2C991-685B-40BA-B7B0-4115A399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537CA1-4B4E-4087-918A-797C4EE5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1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853532-AA0B-445A-B8A7-0357EB55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47EDD-E561-42F2-9736-9970A150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DB2C5-F054-4A2C-B18B-109C6BADD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E1AE-473A-466E-8496-4328B3EEC272}" type="datetime1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F0B8A-60A7-4341-9791-B945896CB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A93DC-06BF-476B-B35C-7A17D56CC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EF955-6A68-43A8-AD7B-CF49A0EF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2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11975C-88D0-4BCF-A1CF-5B0A6A4171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77C99-5FB1-4FC3-81A9-31A5E21BDF84}"/>
              </a:ext>
            </a:extLst>
          </p:cNvPr>
          <p:cNvSpPr txBox="1"/>
          <p:nvPr/>
        </p:nvSpPr>
        <p:spPr>
          <a:xfrm>
            <a:off x="2299928" y="2176272"/>
            <a:ext cx="7592143" cy="2048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Wine Story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41" y="1038086"/>
            <a:ext cx="10456333" cy="581991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2</a:t>
              </a:r>
              <a:endParaRPr lang="ko-KR" alt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 smtClean="0">
                  <a:latin typeface="+mn-ea"/>
                </a:rPr>
                <a:t>ERD</a:t>
              </a:r>
              <a:endParaRPr kumimoji="1" lang="ja-JP" altLang="en-US" sz="1600" dirty="0">
                <a:latin typeface="+mn-ea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579F87-78A7-4A3C-8068-36568C5B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671974" y="1963933"/>
            <a:ext cx="4848052" cy="2930134"/>
            <a:chOff x="3551555" y="835531"/>
            <a:chExt cx="4848052" cy="10615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4A5110-F581-4975-861F-A9B5C15D1906}"/>
                </a:ext>
              </a:extLst>
            </p:cNvPr>
            <p:cNvGrpSpPr/>
            <p:nvPr/>
          </p:nvGrpSpPr>
          <p:grpSpPr>
            <a:xfrm>
              <a:off x="3551555" y="835531"/>
              <a:ext cx="4848051" cy="1061589"/>
              <a:chOff x="3441699" y="558800"/>
              <a:chExt cx="6959778" cy="1524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7108202-4CC0-4E1C-9547-0FA450F40ABB}"/>
                  </a:ext>
                </a:extLst>
              </p:cNvPr>
              <p:cNvSpPr/>
              <p:nvPr/>
            </p:nvSpPr>
            <p:spPr>
              <a:xfrm>
                <a:off x="3441699" y="558800"/>
                <a:ext cx="6959778" cy="1524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FCAA1-C5EF-4BE6-BDF3-DA8E455F3731}"/>
                  </a:ext>
                </a:extLst>
              </p:cNvPr>
              <p:cNvSpPr txBox="1"/>
              <p:nvPr/>
            </p:nvSpPr>
            <p:spPr>
              <a:xfrm>
                <a:off x="3721100" y="558800"/>
                <a:ext cx="265197" cy="1325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5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0DFF75-94B0-4103-81F9-90C62ADDDDFB}"/>
                </a:ext>
              </a:extLst>
            </p:cNvPr>
            <p:cNvSpPr txBox="1"/>
            <p:nvPr/>
          </p:nvSpPr>
          <p:spPr>
            <a:xfrm>
              <a:off x="3615948" y="904660"/>
              <a:ext cx="4783659" cy="828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bg1"/>
                  </a:solidFill>
                </a:rPr>
                <a:t>기능 소개</a:t>
              </a:r>
              <a:endParaRPr lang="en-US" altLang="ko-KR" sz="5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400" b="1" dirty="0" smtClean="0">
                  <a:solidFill>
                    <a:schemeClr val="bg1"/>
                  </a:solidFill>
                </a:rPr>
                <a:t>및</a:t>
              </a:r>
              <a:endParaRPr lang="en-US" altLang="ko-KR" sz="5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5400" b="1" dirty="0" smtClean="0">
                  <a:solidFill>
                    <a:schemeClr val="bg1"/>
                  </a:solidFill>
                </a:rPr>
                <a:t>시연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9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BD8BCB1-0925-40CE-8F31-29FE86C3A474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E2552-7C3F-418E-9A47-486079936A86}"/>
              </a:ext>
            </a:extLst>
          </p:cNvPr>
          <p:cNvSpPr txBox="1"/>
          <p:nvPr/>
        </p:nvSpPr>
        <p:spPr>
          <a:xfrm>
            <a:off x="20898" y="4832996"/>
            <a:ext cx="3520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 주소 </a:t>
            </a:r>
            <a:r>
              <a:rPr lang="en-US" altLang="ko-KR" sz="2400" b="1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</a:t>
            </a:r>
            <a:r>
              <a:rPr lang="en-US" altLang="ko-KR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</a:t>
            </a:r>
            <a:endParaRPr lang="en-US" altLang="ko-KR" sz="2400" b="1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A5AC9-AE8A-4656-846B-C427577C88CC}"/>
              </a:ext>
            </a:extLst>
          </p:cNvPr>
          <p:cNvSpPr txBox="1"/>
          <p:nvPr/>
        </p:nvSpPr>
        <p:spPr>
          <a:xfrm>
            <a:off x="3684314" y="4828830"/>
            <a:ext cx="3089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중복확인</a:t>
            </a:r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및 유효성 체크</a:t>
            </a:r>
            <a:endParaRPr lang="en-US" altLang="ko-KR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408867" y="113171"/>
            <a:ext cx="3717236" cy="794722"/>
            <a:chOff x="408867" y="113171"/>
            <a:chExt cx="3717236" cy="79472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주요기능</a:t>
              </a:r>
              <a:endParaRPr kumimoji="1" lang="ja-JP" altLang="en-US" sz="1600" dirty="0">
                <a:latin typeface="+mn-ea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2A5AC9-AE8A-4656-846B-C427577C88CC}"/>
              </a:ext>
            </a:extLst>
          </p:cNvPr>
          <p:cNvSpPr txBox="1"/>
          <p:nvPr/>
        </p:nvSpPr>
        <p:spPr>
          <a:xfrm>
            <a:off x="7482040" y="482883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매장 이미지 저장 및 </a:t>
            </a:r>
            <a:r>
              <a:rPr lang="ko-KR" altLang="en-US" sz="2400" b="1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미리보기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87313"/>
            <a:ext cx="2852685" cy="30179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973" y="1338739"/>
            <a:ext cx="3748583" cy="3038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41" y="1338740"/>
            <a:ext cx="3299537" cy="97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14" y="2333264"/>
            <a:ext cx="3290064" cy="1129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841" y="3483124"/>
            <a:ext cx="3325348" cy="1142801"/>
          </a:xfrm>
          <a:prstGeom prst="rect">
            <a:avLst/>
          </a:prstGeom>
        </p:spPr>
      </p:pic>
      <p:sp>
        <p:nvSpPr>
          <p:cNvPr id="1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467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08867" y="113171"/>
            <a:ext cx="3717236" cy="794722"/>
            <a:chOff x="408867" y="113171"/>
            <a:chExt cx="3717236" cy="7947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주요기능</a:t>
              </a:r>
              <a:endParaRPr kumimoji="1" lang="ja-JP" altLang="en-US" sz="1600" dirty="0">
                <a:latin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31813" y="1657692"/>
            <a:ext cx="3680530" cy="3666272"/>
            <a:chOff x="2244436" y="1626239"/>
            <a:chExt cx="3680530" cy="366627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436" y="1626239"/>
              <a:ext cx="3680530" cy="306779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7E2552-7C3F-418E-9A47-486079936A86}"/>
                </a:ext>
              </a:extLst>
            </p:cNvPr>
            <p:cNvSpPr txBox="1"/>
            <p:nvPr/>
          </p:nvSpPr>
          <p:spPr>
            <a:xfrm>
              <a:off x="2244436" y="4830846"/>
              <a:ext cx="3520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가입한 매장 조회</a:t>
              </a:r>
              <a:endPara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019009" y="1574565"/>
            <a:ext cx="2991034" cy="4025827"/>
            <a:chOff x="6171111" y="1657692"/>
            <a:chExt cx="2991034" cy="402582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412A75-0516-45CB-BC89-B175032D1942}"/>
                </a:ext>
              </a:extLst>
            </p:cNvPr>
            <p:cNvSpPr txBox="1"/>
            <p:nvPr/>
          </p:nvSpPr>
          <p:spPr>
            <a:xfrm>
              <a:off x="6241642" y="4751701"/>
              <a:ext cx="21996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매장 주소 </a:t>
              </a:r>
              <a:r>
                <a:rPr lang="en-US" altLang="ko-KR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Data</a:t>
              </a:r>
              <a:r>
                <a:rPr lang="ko-KR" altLang="en-US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로</a:t>
              </a: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0838" y="1657692"/>
              <a:ext cx="2791307" cy="296749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412A75-0516-45CB-BC89-B175032D1942}"/>
                </a:ext>
              </a:extLst>
            </p:cNvPr>
            <p:cNvSpPr txBox="1"/>
            <p:nvPr/>
          </p:nvSpPr>
          <p:spPr>
            <a:xfrm>
              <a:off x="6171111" y="5221854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지도 </a:t>
              </a:r>
              <a:r>
                <a:rPr lang="en-US" altLang="ko-KR" sz="2400" b="1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api</a:t>
              </a:r>
              <a:r>
                <a:rPr lang="en-US" altLang="ko-KR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b="1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연결 확인</a:t>
              </a:r>
              <a:endPara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DBEF955-6A68-43A8-AD7B-CF49A0EF0B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2A5AC9-AE8A-4656-846B-C427577C88CC}"/>
              </a:ext>
            </a:extLst>
          </p:cNvPr>
          <p:cNvSpPr txBox="1"/>
          <p:nvPr/>
        </p:nvSpPr>
        <p:spPr>
          <a:xfrm>
            <a:off x="645572" y="508218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프로모션 이미지 등록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5E7950-1514-47E3-ABCF-81BD2977861F}"/>
              </a:ext>
            </a:extLst>
          </p:cNvPr>
          <p:cNvSpPr txBox="1"/>
          <p:nvPr/>
        </p:nvSpPr>
        <p:spPr>
          <a:xfrm>
            <a:off x="4360435" y="5088944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프로모션  이미지  불러오기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412A75-0516-45CB-BC89-B175032D1942}"/>
              </a:ext>
            </a:extLst>
          </p:cNvPr>
          <p:cNvSpPr txBox="1"/>
          <p:nvPr/>
        </p:nvSpPr>
        <p:spPr>
          <a:xfrm>
            <a:off x="8389228" y="5088945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결제</a:t>
            </a:r>
            <a:r>
              <a:rPr lang="en-US" altLang="ko-KR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24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카카오페이결제사진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08867" y="113171"/>
            <a:ext cx="3717236" cy="794722"/>
            <a:chOff x="408867" y="113171"/>
            <a:chExt cx="3717236" cy="7947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314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주요기능</a:t>
              </a:r>
              <a:endParaRPr kumimoji="1" lang="ja-JP" altLang="en-US" sz="1600" dirty="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671" y="1323348"/>
            <a:ext cx="2930291" cy="12285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72" y="2050884"/>
            <a:ext cx="2893843" cy="24630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435" y="1980876"/>
            <a:ext cx="3429144" cy="23382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599" y="2564759"/>
            <a:ext cx="2930292" cy="11704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599" y="3747536"/>
            <a:ext cx="2992148" cy="11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08867" y="113171"/>
            <a:ext cx="3717236" cy="794722"/>
            <a:chOff x="408867" y="113171"/>
            <a:chExt cx="3717236" cy="7947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매장 </a:t>
              </a:r>
              <a:r>
                <a:rPr kumimoji="1" lang="en-US" altLang="ko-KR" sz="1600" dirty="0" smtClean="0">
                  <a:latin typeface="+mn-ea"/>
                </a:rPr>
                <a:t>– </a:t>
              </a:r>
              <a:r>
                <a:rPr kumimoji="1" lang="ko-KR" altLang="en-US" sz="1600" dirty="0" smtClean="0">
                  <a:latin typeface="+mn-ea"/>
                </a:rPr>
                <a:t>매장 관리</a:t>
              </a:r>
              <a:endParaRPr kumimoji="1" lang="ja-JP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9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08867" y="113171"/>
            <a:ext cx="3717236" cy="794722"/>
            <a:chOff x="408867" y="113171"/>
            <a:chExt cx="3717236" cy="7947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고객 </a:t>
              </a:r>
              <a:r>
                <a:rPr kumimoji="1" lang="en-US" altLang="ko-KR" sz="1600" dirty="0" smtClean="0">
                  <a:latin typeface="+mn-ea"/>
                </a:rPr>
                <a:t>–</a:t>
              </a:r>
              <a:r>
                <a:rPr kumimoji="1" lang="ko-KR" altLang="en-US" sz="1600" dirty="0" smtClean="0">
                  <a:latin typeface="+mn-ea"/>
                </a:rPr>
                <a:t> 와인 구매</a:t>
              </a:r>
              <a:endParaRPr kumimoji="1" lang="ja-JP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7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08867" y="113171"/>
            <a:ext cx="4154820" cy="794722"/>
            <a:chOff x="408867" y="113171"/>
            <a:chExt cx="4154820" cy="7947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3</a:t>
              </a:r>
              <a:endParaRPr lang="ko-KR" altLang="en-US" sz="1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소개 및 시연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3130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관리자 </a:t>
              </a:r>
              <a:r>
                <a:rPr kumimoji="1" lang="en-US" altLang="ko-KR" sz="1600" dirty="0" smtClean="0">
                  <a:latin typeface="+mn-ea"/>
                </a:rPr>
                <a:t>– </a:t>
              </a:r>
              <a:r>
                <a:rPr kumimoji="1" lang="ko-KR" altLang="en-US" sz="1600" dirty="0" smtClean="0">
                  <a:latin typeface="+mn-ea"/>
                </a:rPr>
                <a:t>홈페이지 관리</a:t>
              </a:r>
              <a:endParaRPr kumimoji="1" lang="ja-JP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6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FAB5E7-C16F-4A75-BD18-B31500151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AC2A76-7909-49F7-85B8-9D6C903595CD}"/>
              </a:ext>
            </a:extLst>
          </p:cNvPr>
          <p:cNvSpPr/>
          <p:nvPr/>
        </p:nvSpPr>
        <p:spPr>
          <a:xfrm>
            <a:off x="3702203" y="1031488"/>
            <a:ext cx="4795024" cy="4795024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41D0C-0DFF-41EF-8DA7-4A8CEFB701C9}"/>
              </a:ext>
            </a:extLst>
          </p:cNvPr>
          <p:cNvSpPr txBox="1"/>
          <p:nvPr/>
        </p:nvSpPr>
        <p:spPr>
          <a:xfrm>
            <a:off x="4977745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후기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13FF66-C6D2-4DD2-ACCF-F75E2B9805B9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41A49-F0B5-4B30-A9C0-384E3DC22DD5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데이터 정확성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A3622F-7558-4DF9-8D2B-EF009DCED6D9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E5575-F06C-4646-A330-FEC2BE6E7952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5D7D74-1D17-4B95-85B2-590A617446E9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F0992-A743-4683-B972-0D47DC2C735C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3C15E-6B88-4575-9AF7-198F30721482}"/>
              </a:ext>
            </a:extLst>
          </p:cNvPr>
          <p:cNvSpPr txBox="1"/>
          <p:nvPr/>
        </p:nvSpPr>
        <p:spPr>
          <a:xfrm>
            <a:off x="4179217" y="233790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사용자 인증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58842A-ED2E-43E7-9FAB-5660AC60BFE5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DFBA16-62C9-49E3-BDEB-69A8587C7F93}"/>
              </a:ext>
            </a:extLst>
          </p:cNvPr>
          <p:cNvSpPr txBox="1"/>
          <p:nvPr/>
        </p:nvSpPr>
        <p:spPr>
          <a:xfrm>
            <a:off x="6756635" y="2330883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사용자 경험 개선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32C90B-779D-46CD-9BEA-CB09F08D0253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BDAB0-AE33-4D00-A189-8AF5113F953D}"/>
              </a:ext>
            </a:extLst>
          </p:cNvPr>
          <p:cNvSpPr txBox="1"/>
          <p:nvPr/>
        </p:nvSpPr>
        <p:spPr>
          <a:xfrm>
            <a:off x="8979878" y="2322570"/>
            <a:ext cx="244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웹 개발 완성도 개선 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703FC8-5582-4776-B62C-BE9B4508D136}"/>
              </a:ext>
            </a:extLst>
          </p:cNvPr>
          <p:cNvSpPr txBox="1"/>
          <p:nvPr/>
        </p:nvSpPr>
        <p:spPr>
          <a:xfrm>
            <a:off x="1073965" y="3315825"/>
            <a:ext cx="204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dirty="0"/>
              <a:t>데이터 소스 </a:t>
            </a:r>
            <a:r>
              <a:rPr lang="ko-KR" altLang="en-US" sz="1000" dirty="0" smtClean="0"/>
              <a:t>신뢰성 향상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데이터 정제 및 유효성 </a:t>
            </a:r>
            <a:r>
              <a:rPr lang="ko-KR" altLang="en-US" sz="1000" dirty="0" smtClean="0"/>
              <a:t>검사</a:t>
            </a:r>
            <a:endParaRPr lang="en-US" altLang="ko-KR" sz="1000" dirty="0"/>
          </a:p>
          <a:p>
            <a:pPr algn="just">
              <a:lnSpc>
                <a:spcPct val="120000"/>
              </a:lnSpc>
            </a:pPr>
            <a:endParaRPr lang="en-US" altLang="ko-KR" sz="1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업데이트 </a:t>
            </a:r>
            <a:r>
              <a:rPr lang="ko-KR" altLang="en-US" sz="1000" dirty="0" smtClean="0"/>
              <a:t>주기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4</a:t>
              </a:r>
              <a:endParaRPr lang="ko-KR" altLang="en-US" sz="14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후기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개선 및 보완 사항</a:t>
              </a:r>
              <a:endParaRPr kumimoji="1" lang="ja-JP" altLang="en-US" sz="1600" dirty="0">
                <a:latin typeface="+mn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703FC8-5582-4776-B62C-BE9B4508D136}"/>
              </a:ext>
            </a:extLst>
          </p:cNvPr>
          <p:cNvSpPr txBox="1"/>
          <p:nvPr/>
        </p:nvSpPr>
        <p:spPr>
          <a:xfrm>
            <a:off x="3832525" y="3315825"/>
            <a:ext cx="2041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dirty="0"/>
              <a:t>이중 인증</a:t>
            </a:r>
            <a:r>
              <a:rPr lang="en-US" altLang="ko-KR" sz="1000" dirty="0"/>
              <a:t>(2FA</a:t>
            </a:r>
            <a:r>
              <a:rPr lang="en-US" altLang="ko-KR" sz="1000" dirty="0" smtClean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소셜 </a:t>
            </a:r>
            <a:r>
              <a:rPr lang="ko-KR" altLang="en-US" sz="1000" dirty="0" smtClean="0"/>
              <a:t>로그인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계정 잠금 </a:t>
            </a:r>
            <a:r>
              <a:rPr lang="ko-KR" altLang="en-US" sz="1000" dirty="0" smtClean="0"/>
              <a:t>기능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703FC8-5582-4776-B62C-BE9B4508D136}"/>
              </a:ext>
            </a:extLst>
          </p:cNvPr>
          <p:cNvSpPr txBox="1"/>
          <p:nvPr/>
        </p:nvSpPr>
        <p:spPr>
          <a:xfrm>
            <a:off x="6586065" y="3315823"/>
            <a:ext cx="204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dirty="0"/>
              <a:t>개인화된 추천 </a:t>
            </a:r>
            <a:r>
              <a:rPr lang="ko-KR" altLang="en-US" sz="1000" dirty="0" smtClean="0"/>
              <a:t>기능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dirty="0"/>
          </a:p>
          <a:p>
            <a:pPr algn="just">
              <a:lnSpc>
                <a:spcPct val="120000"/>
              </a:lnSpc>
            </a:pPr>
            <a:r>
              <a:rPr lang="ko-KR" altLang="en-US" sz="1000" dirty="0" smtClean="0"/>
              <a:t>사용자 근처 검색 기능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사용자 리뷰 </a:t>
            </a:r>
            <a:r>
              <a:rPr lang="ko-KR" altLang="en-US" sz="1000" dirty="0" smtClean="0"/>
              <a:t>기능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703FC8-5582-4776-B62C-BE9B4508D136}"/>
              </a:ext>
            </a:extLst>
          </p:cNvPr>
          <p:cNvSpPr txBox="1"/>
          <p:nvPr/>
        </p:nvSpPr>
        <p:spPr>
          <a:xfrm>
            <a:off x="9344623" y="3315823"/>
            <a:ext cx="2041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dirty="0" err="1" smtClean="0"/>
              <a:t>반응형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웹 </a:t>
            </a:r>
            <a:r>
              <a:rPr lang="ko-KR" altLang="en-US" sz="1000" dirty="0" smtClean="0"/>
              <a:t>디자인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dirty="0"/>
              <a:t>웹 접근성 </a:t>
            </a:r>
            <a:r>
              <a:rPr lang="ko-KR" altLang="en-US" sz="1000" dirty="0" smtClean="0"/>
              <a:t>준수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dirty="0"/>
          </a:p>
          <a:p>
            <a:pPr algn="just">
              <a:lnSpc>
                <a:spcPct val="120000"/>
              </a:lnSpc>
            </a:pPr>
            <a:r>
              <a:rPr lang="ko-KR" altLang="en-US" sz="1000" dirty="0" smtClean="0"/>
              <a:t>모바일 대응</a:t>
            </a: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dirty="0"/>
          </a:p>
          <a:p>
            <a:pPr algn="just">
              <a:lnSpc>
                <a:spcPct val="120000"/>
              </a:lnSpc>
            </a:pPr>
            <a:endParaRPr lang="en-US" altLang="ko-KR" sz="1000" dirty="0" smtClean="0"/>
          </a:p>
          <a:p>
            <a:pPr algn="just">
              <a:lnSpc>
                <a:spcPct val="120000"/>
              </a:lnSpc>
            </a:pP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7128" y="0"/>
            <a:ext cx="8554871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63535" y="612272"/>
            <a:ext cx="301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C00000"/>
                </a:solidFill>
              </a:rPr>
              <a:t>목차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111430" y="1582659"/>
            <a:ext cx="7787639" cy="369332"/>
            <a:chOff x="2161309" y="1845422"/>
            <a:chExt cx="778763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2161309" y="1845422"/>
              <a:ext cx="133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</a:rPr>
                <a:t>Chapter 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3483" y="1845422"/>
              <a:ext cx="133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개요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10599" y="1845422"/>
              <a:ext cx="133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111430" y="2636649"/>
            <a:ext cx="7787639" cy="369332"/>
            <a:chOff x="2161308" y="2768135"/>
            <a:chExt cx="7787639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8610598" y="2768135"/>
              <a:ext cx="133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161308" y="2768135"/>
              <a:ext cx="3150523" cy="369332"/>
              <a:chOff x="2161308" y="2768135"/>
              <a:chExt cx="3150523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161308" y="2768135"/>
                <a:ext cx="133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C00000"/>
                    </a:solidFill>
                  </a:rPr>
                  <a:t>Chapter 2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973482" y="2768135"/>
                <a:ext cx="133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개발 과정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2111432" y="4095067"/>
            <a:ext cx="7787638" cy="369336"/>
            <a:chOff x="2161308" y="3690844"/>
            <a:chExt cx="7787638" cy="369336"/>
          </a:xfrm>
        </p:grpSpPr>
        <p:grpSp>
          <p:nvGrpSpPr>
            <p:cNvPr id="24" name="그룹 23"/>
            <p:cNvGrpSpPr/>
            <p:nvPr/>
          </p:nvGrpSpPr>
          <p:grpSpPr>
            <a:xfrm>
              <a:off x="2161308" y="3690848"/>
              <a:ext cx="3956859" cy="369332"/>
              <a:chOff x="2161308" y="3690848"/>
              <a:chExt cx="3956859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61308" y="3690848"/>
                <a:ext cx="133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C00000"/>
                    </a:solidFill>
                  </a:rPr>
                  <a:t>Chapter 3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73482" y="3690848"/>
                <a:ext cx="21446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기능 소개 및 시연 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8610597" y="3690844"/>
              <a:ext cx="133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139735" y="1967155"/>
            <a:ext cx="5979933" cy="277258"/>
            <a:chOff x="3973482" y="2252231"/>
            <a:chExt cx="5979933" cy="277258"/>
          </a:xfrm>
        </p:grpSpPr>
        <p:sp>
          <p:nvSpPr>
            <p:cNvPr id="43" name="TextBox 42"/>
            <p:cNvSpPr txBox="1"/>
            <p:nvPr/>
          </p:nvSpPr>
          <p:spPr>
            <a:xfrm>
              <a:off x="3973482" y="2252231"/>
              <a:ext cx="133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</a:rPr>
                <a:t>팀 소개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615066" y="2252490"/>
              <a:ext cx="133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 …4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139735" y="2222866"/>
            <a:ext cx="5979933" cy="277258"/>
            <a:chOff x="3973482" y="2252231"/>
            <a:chExt cx="5979933" cy="277258"/>
          </a:xfrm>
        </p:grpSpPr>
        <p:sp>
          <p:nvSpPr>
            <p:cNvPr id="52" name="TextBox 51"/>
            <p:cNvSpPr txBox="1"/>
            <p:nvPr/>
          </p:nvSpPr>
          <p:spPr>
            <a:xfrm>
              <a:off x="3973482" y="2252231"/>
              <a:ext cx="133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</a:rPr>
                <a:t>기획 의도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615066" y="2252490"/>
              <a:ext cx="133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 …5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139734" y="2980240"/>
            <a:ext cx="5979934" cy="1048785"/>
            <a:chOff x="4277207" y="3364021"/>
            <a:chExt cx="5979934" cy="1048785"/>
          </a:xfrm>
        </p:grpSpPr>
        <p:grpSp>
          <p:nvGrpSpPr>
            <p:cNvPr id="54" name="그룹 53"/>
            <p:cNvGrpSpPr/>
            <p:nvPr/>
          </p:nvGrpSpPr>
          <p:grpSpPr>
            <a:xfrm>
              <a:off x="4277208" y="3364021"/>
              <a:ext cx="5979933" cy="277258"/>
              <a:chOff x="3973482" y="2252231"/>
              <a:chExt cx="5979933" cy="27725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973482" y="2252231"/>
                <a:ext cx="21945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개발 환경 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&amp;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기술 스택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 …7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277207" y="3612406"/>
              <a:ext cx="5979934" cy="284584"/>
              <a:chOff x="3973481" y="2244905"/>
              <a:chExt cx="5979934" cy="284584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973481" y="2244905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개발 일정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 …8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277207" y="3841078"/>
              <a:ext cx="5979934" cy="322809"/>
              <a:chOff x="3973481" y="2252490"/>
              <a:chExt cx="5979934" cy="32280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3973481" y="229830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요구사항 정의서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 …9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277207" y="4096789"/>
              <a:ext cx="5979934" cy="316017"/>
              <a:chOff x="3973481" y="2252490"/>
              <a:chExt cx="5979934" cy="31601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3973481" y="2291508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ERD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4139734" y="4464658"/>
            <a:ext cx="5979934" cy="1039969"/>
            <a:chOff x="4277207" y="3364280"/>
            <a:chExt cx="5979934" cy="1039969"/>
          </a:xfrm>
        </p:grpSpPr>
        <p:grpSp>
          <p:nvGrpSpPr>
            <p:cNvPr id="68" name="그룹 67"/>
            <p:cNvGrpSpPr/>
            <p:nvPr/>
          </p:nvGrpSpPr>
          <p:grpSpPr>
            <a:xfrm>
              <a:off x="4277207" y="3364280"/>
              <a:ext cx="5979934" cy="283553"/>
              <a:chOff x="3973481" y="2252490"/>
              <a:chExt cx="5979934" cy="283553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3973481" y="2259044"/>
                <a:ext cx="2149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주요기능 소개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277208" y="3619732"/>
              <a:ext cx="5979933" cy="277258"/>
              <a:chOff x="3973482" y="2252231"/>
              <a:chExt cx="5979933" cy="277258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3973482" y="2252231"/>
                <a:ext cx="24688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시연     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-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  고객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와인 구매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…15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4277207" y="3841078"/>
              <a:ext cx="5979934" cy="563171"/>
              <a:chOff x="3973481" y="2252490"/>
              <a:chExt cx="5979934" cy="563171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973481" y="2277012"/>
                <a:ext cx="2569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시연    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- 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매장 관리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…16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973481" y="2538662"/>
                <a:ext cx="2569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시연     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- 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관리자 기능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615066" y="251414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…17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2111430" y="5542401"/>
            <a:ext cx="8008238" cy="652991"/>
            <a:chOff x="2111430" y="5309019"/>
            <a:chExt cx="8008238" cy="652991"/>
          </a:xfrm>
        </p:grpSpPr>
        <p:grpSp>
          <p:nvGrpSpPr>
            <p:cNvPr id="39" name="그룹 38"/>
            <p:cNvGrpSpPr/>
            <p:nvPr/>
          </p:nvGrpSpPr>
          <p:grpSpPr>
            <a:xfrm>
              <a:off x="2111430" y="5309019"/>
              <a:ext cx="7787637" cy="369332"/>
              <a:chOff x="2161308" y="4708555"/>
              <a:chExt cx="7787637" cy="369332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2161308" y="4708555"/>
                <a:ext cx="3150523" cy="369332"/>
                <a:chOff x="2161308" y="4708555"/>
                <a:chExt cx="3150523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2161308" y="4708555"/>
                  <a:ext cx="1338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C00000"/>
                      </a:solidFill>
                    </a:rPr>
                    <a:t>Chapter 4</a:t>
                  </a:r>
                  <a:endParaRPr lang="ko-KR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973482" y="4708555"/>
                  <a:ext cx="1338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 smtClean="0">
                      <a:solidFill>
                        <a:schemeClr val="bg1"/>
                      </a:solidFill>
                    </a:rPr>
                    <a:t>후기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8610596" y="4708555"/>
                <a:ext cx="133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4139735" y="5684752"/>
              <a:ext cx="5979933" cy="277258"/>
              <a:chOff x="3973482" y="2252231"/>
              <a:chExt cx="5979933" cy="277258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3973482" y="2252231"/>
                <a:ext cx="18204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개선 및 보완 사항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615066" y="2252490"/>
                <a:ext cx="133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…19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22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070939-2F4B-4E98-AF0B-AAE07A8FD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60EDD6-9E0C-44CE-B9F9-773A2794D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87E1A-24A4-43C8-B697-6CA9087242C2}"/>
              </a:ext>
            </a:extLst>
          </p:cNvPr>
          <p:cNvSpPr txBox="1"/>
          <p:nvPr/>
        </p:nvSpPr>
        <p:spPr>
          <a:xfrm>
            <a:off x="4356138" y="3002350"/>
            <a:ext cx="3522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Q. </a:t>
            </a:r>
            <a:r>
              <a:rPr lang="ko-KR" altLang="en-US" sz="4800" b="1" dirty="0" smtClean="0">
                <a:solidFill>
                  <a:schemeClr val="bg1"/>
                </a:solidFill>
              </a:rPr>
              <a:t>질문 사항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BF189C-2A96-4D86-8178-FB1B1A1664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22636-DAA0-4C42-AF0E-72CD7476B89A}"/>
              </a:ext>
            </a:extLst>
          </p:cNvPr>
          <p:cNvSpPr txBox="1"/>
          <p:nvPr/>
        </p:nvSpPr>
        <p:spPr>
          <a:xfrm>
            <a:off x="1103972" y="2469158"/>
            <a:ext cx="3174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668B5-759A-4154-9DD5-9EA4845FE97E}"/>
              </a:ext>
            </a:extLst>
          </p:cNvPr>
          <p:cNvSpPr txBox="1"/>
          <p:nvPr/>
        </p:nvSpPr>
        <p:spPr>
          <a:xfrm>
            <a:off x="1103972" y="3392488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Thank you for listening</a:t>
            </a:r>
            <a:r>
              <a:rPr lang="en-US" altLang="ko-K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 </a:t>
            </a:r>
            <a:r>
              <a:rPr lang="en-US" altLang="ko-K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to my presentation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D1B07F-35D4-4554-9D5A-B6296298AA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0EA03-499C-4AF3-909C-F2C71228A7F7}"/>
              </a:ext>
            </a:extLst>
          </p:cNvPr>
          <p:cNvSpPr/>
          <p:nvPr/>
        </p:nvSpPr>
        <p:spPr>
          <a:xfrm>
            <a:off x="-772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4A5110-F581-4975-861F-A9B5C15D1906}"/>
              </a:ext>
            </a:extLst>
          </p:cNvPr>
          <p:cNvGrpSpPr/>
          <p:nvPr/>
        </p:nvGrpSpPr>
        <p:grpSpPr>
          <a:xfrm>
            <a:off x="3551555" y="835531"/>
            <a:ext cx="4848051" cy="1061589"/>
            <a:chOff x="3441699" y="558800"/>
            <a:chExt cx="6959778" cy="1524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108202-4CC0-4E1C-9547-0FA450F40ABB}"/>
                </a:ext>
              </a:extLst>
            </p:cNvPr>
            <p:cNvSpPr/>
            <p:nvPr/>
          </p:nvSpPr>
          <p:spPr>
            <a:xfrm>
              <a:off x="3441699" y="558800"/>
              <a:ext cx="6959778" cy="1524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BFCAA1-C5EF-4BE6-BDF3-DA8E455F3731}"/>
                </a:ext>
              </a:extLst>
            </p:cNvPr>
            <p:cNvSpPr txBox="1"/>
            <p:nvPr/>
          </p:nvSpPr>
          <p:spPr>
            <a:xfrm>
              <a:off x="3721100" y="558800"/>
              <a:ext cx="265197" cy="132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30DFF75-94B0-4103-81F9-90C62ADDDDFB}"/>
              </a:ext>
            </a:extLst>
          </p:cNvPr>
          <p:cNvSpPr txBox="1"/>
          <p:nvPr/>
        </p:nvSpPr>
        <p:spPr>
          <a:xfrm>
            <a:off x="3615948" y="904660"/>
            <a:ext cx="478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</a:rPr>
              <a:t>개요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1</a:t>
              </a:r>
              <a:endParaRPr lang="ko-KR" altLang="en-US" sz="1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개요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팀 소개</a:t>
              </a:r>
              <a:endParaRPr kumimoji="1" lang="ja-JP" altLang="en-US" sz="1600" dirty="0">
                <a:latin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70947" y="1905102"/>
            <a:ext cx="9500185" cy="4069899"/>
            <a:chOff x="1170947" y="1905102"/>
            <a:chExt cx="6958445" cy="42075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BEE9E6-0658-4702-B6D7-FE3CF9454F9E}"/>
                </a:ext>
              </a:extLst>
            </p:cNvPr>
            <p:cNvSpPr txBox="1"/>
            <p:nvPr/>
          </p:nvSpPr>
          <p:spPr>
            <a:xfrm>
              <a:off x="1471506" y="1905102"/>
              <a:ext cx="1230032" cy="444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smtClean="0"/>
                <a:t>팀장 </a:t>
              </a:r>
              <a:r>
                <a:rPr lang="en-US" altLang="ko-KR" sz="2400" spc="-300" dirty="0" smtClean="0"/>
                <a:t>: </a:t>
              </a:r>
              <a:r>
                <a:rPr lang="ko-KR" altLang="en-US" sz="2400" spc="-300" dirty="0" smtClean="0"/>
                <a:t>김영준</a:t>
              </a:r>
              <a:endParaRPr lang="ko-KR" altLang="en-US" sz="2400" spc="-30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78F7008-2D7B-41F7-BB2A-0B6E02AB446E}"/>
                </a:ext>
              </a:extLst>
            </p:cNvPr>
            <p:cNvCxnSpPr>
              <a:cxnSpLocks/>
            </p:cNvCxnSpPr>
            <p:nvPr/>
          </p:nvCxnSpPr>
          <p:spPr>
            <a:xfrm>
              <a:off x="1836875" y="2636044"/>
              <a:ext cx="51662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BEE9E6-0658-4702-B6D7-FE3CF9454F9E}"/>
                </a:ext>
              </a:extLst>
            </p:cNvPr>
            <p:cNvSpPr txBox="1"/>
            <p:nvPr/>
          </p:nvSpPr>
          <p:spPr>
            <a:xfrm>
              <a:off x="4035157" y="1905767"/>
              <a:ext cx="1230032" cy="444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smtClean="0"/>
                <a:t>팀원 </a:t>
              </a:r>
              <a:r>
                <a:rPr lang="en-US" altLang="ko-KR" sz="2400" spc="-300" dirty="0" smtClean="0"/>
                <a:t>: </a:t>
              </a:r>
              <a:r>
                <a:rPr lang="ko-KR" altLang="en-US" sz="2400" spc="-300" dirty="0" err="1" smtClean="0"/>
                <a:t>조영태</a:t>
              </a:r>
              <a:endParaRPr lang="ko-KR" altLang="en-US" sz="2400" spc="-300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78F7008-2D7B-41F7-BB2A-0B6E02AB446E}"/>
                </a:ext>
              </a:extLst>
            </p:cNvPr>
            <p:cNvCxnSpPr>
              <a:cxnSpLocks/>
            </p:cNvCxnSpPr>
            <p:nvPr/>
          </p:nvCxnSpPr>
          <p:spPr>
            <a:xfrm>
              <a:off x="4391858" y="2636044"/>
              <a:ext cx="51662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BEE9E6-0658-4702-B6D7-FE3CF9454F9E}"/>
                </a:ext>
              </a:extLst>
            </p:cNvPr>
            <p:cNvSpPr txBox="1"/>
            <p:nvPr/>
          </p:nvSpPr>
          <p:spPr>
            <a:xfrm>
              <a:off x="6598805" y="1905102"/>
              <a:ext cx="1230032" cy="444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smtClean="0"/>
                <a:t>팀원 </a:t>
              </a:r>
              <a:r>
                <a:rPr lang="en-US" altLang="ko-KR" sz="2400" spc="-300" dirty="0" smtClean="0"/>
                <a:t>: </a:t>
              </a:r>
              <a:r>
                <a:rPr lang="ko-KR" altLang="en-US" sz="2400" spc="-300" dirty="0" err="1" smtClean="0"/>
                <a:t>김임규</a:t>
              </a:r>
              <a:endParaRPr lang="ko-KR" altLang="en-US" sz="2400" spc="-300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78F7008-2D7B-41F7-BB2A-0B6E02AB446E}"/>
                </a:ext>
              </a:extLst>
            </p:cNvPr>
            <p:cNvCxnSpPr>
              <a:cxnSpLocks/>
            </p:cNvCxnSpPr>
            <p:nvPr/>
          </p:nvCxnSpPr>
          <p:spPr>
            <a:xfrm>
              <a:off x="6964174" y="2636044"/>
              <a:ext cx="51662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1170947" y="2922581"/>
              <a:ext cx="1831147" cy="319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734596" y="2922581"/>
              <a:ext cx="1831147" cy="319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298245" y="2922580"/>
              <a:ext cx="1831147" cy="319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70947" y="2922581"/>
              <a:ext cx="1831147" cy="295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en-US" altLang="ko-KR" sz="1000" dirty="0"/>
                <a:t>DB</a:t>
              </a:r>
              <a:r>
                <a:rPr lang="ko-KR" altLang="en-US" sz="1000" dirty="0" smtClean="0"/>
                <a:t>설계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로그인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회원가입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등록</a:t>
              </a:r>
              <a:r>
                <a:rPr lang="en-US" altLang="ko-KR" sz="1000" dirty="0"/>
                <a:t>) </a:t>
              </a:r>
              <a:r>
                <a:rPr lang="ko-KR" altLang="en-US" sz="1000" dirty="0" err="1"/>
                <a:t>다음주소</a:t>
              </a:r>
              <a:r>
                <a:rPr lang="en-US" altLang="ko-KR" sz="1000" dirty="0"/>
                <a:t>API </a:t>
              </a:r>
              <a:r>
                <a:rPr lang="ko-KR" altLang="en-US" sz="1000" dirty="0"/>
                <a:t>화면 및 기능 구현 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매장찾기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검색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매장세부정보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검색</a:t>
              </a:r>
              <a:r>
                <a:rPr lang="en-US" altLang="ko-KR" sz="1000" dirty="0"/>
                <a:t>) </a:t>
              </a:r>
              <a:r>
                <a:rPr lang="ko-KR" altLang="en-US" sz="1000" dirty="0" err="1"/>
                <a:t>다음주소</a:t>
              </a:r>
              <a:r>
                <a:rPr lang="en-US" altLang="ko-KR" sz="1000" dirty="0"/>
                <a:t>,</a:t>
              </a:r>
              <a:r>
                <a:rPr lang="ko-KR" altLang="en-US" sz="1000" dirty="0"/>
                <a:t>지도</a:t>
              </a:r>
              <a:r>
                <a:rPr lang="en-US" altLang="ko-KR" sz="1000" dirty="0"/>
                <a:t>API </a:t>
              </a:r>
              <a:r>
                <a:rPr lang="ko-KR" altLang="en-US" sz="1000" dirty="0"/>
                <a:t>화면 및 기능 구현 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고객센터</a:t>
              </a:r>
              <a:r>
                <a:rPr lang="en-US" altLang="ko-KR" sz="1000" dirty="0"/>
                <a:t>(CRUD)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결제</a:t>
              </a:r>
              <a:r>
                <a:rPr lang="en-US" altLang="ko-KR" sz="1000" dirty="0" err="1"/>
                <a:t>api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장바구니 </a:t>
              </a:r>
              <a:r>
                <a:rPr lang="ko-KR" altLang="en-US" sz="1000" dirty="0" err="1"/>
                <a:t>포트원</a:t>
              </a:r>
              <a:r>
                <a:rPr lang="en-US" altLang="ko-KR" sz="1000" dirty="0"/>
                <a:t>API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오류수정</a:t>
              </a:r>
              <a:r>
                <a:rPr lang="ko-KR" altLang="en-US" sz="1000" dirty="0"/>
                <a:t> </a:t>
              </a:r>
              <a:endParaRPr lang="en-US" altLang="ko-KR" sz="1000" dirty="0" smtClean="0"/>
            </a:p>
            <a:p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34596" y="2946303"/>
              <a:ext cx="1831147" cy="264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0" dirty="0" smtClean="0"/>
            </a:p>
            <a:p>
              <a:r>
                <a:rPr lang="ko-KR" altLang="en-US" sz="1000" dirty="0" err="1" smtClean="0"/>
                <a:t>와인찾기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검색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구현 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와인등록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검색</a:t>
              </a:r>
              <a:r>
                <a:rPr lang="en-US" altLang="ko-KR" sz="1000" dirty="0"/>
                <a:t>,</a:t>
              </a:r>
              <a:r>
                <a:rPr lang="ko-KR" altLang="en-US" sz="1000" dirty="0"/>
                <a:t>등록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시음회</a:t>
              </a:r>
              <a:r>
                <a:rPr lang="en-US" altLang="ko-KR" sz="1000" dirty="0"/>
                <a:t>(CRUD)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공지사항</a:t>
              </a:r>
              <a:r>
                <a:rPr lang="en-US" altLang="ko-KR" sz="1000" dirty="0"/>
                <a:t>(CRUD)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고객정보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수정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매장찾기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검색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매장정보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수정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오류수정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98245" y="2921916"/>
              <a:ext cx="1831147" cy="3150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/>
            </a:p>
            <a:p>
              <a:r>
                <a:rPr lang="ko-KR" altLang="en-US" sz="1000" dirty="0" smtClean="0"/>
                <a:t>결제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장바구니 </a:t>
              </a:r>
              <a:r>
                <a:rPr lang="ko-KR" altLang="en-US" sz="1000" dirty="0" err="1"/>
                <a:t>포트원</a:t>
              </a:r>
              <a:r>
                <a:rPr lang="en-US" altLang="ko-KR" sz="1000" dirty="0"/>
                <a:t>API, </a:t>
              </a:r>
              <a:r>
                <a:rPr lang="ko-KR" altLang="en-US" sz="1000" dirty="0"/>
                <a:t>화면 및 기능 구현 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관리자페이지</a:t>
              </a:r>
              <a:r>
                <a:rPr lang="en-US" altLang="ko-KR" sz="1000" dirty="0"/>
                <a:t>(CRUD)  </a:t>
              </a:r>
              <a:r>
                <a:rPr lang="ko-KR" altLang="en-US" sz="1000" dirty="0"/>
                <a:t>화면 및 기능 구현 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와인재고관리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수정</a:t>
              </a:r>
              <a:r>
                <a:rPr lang="en-US" altLang="ko-KR" sz="1000" dirty="0"/>
                <a:t>,</a:t>
              </a:r>
              <a:r>
                <a:rPr lang="ko-KR" altLang="en-US" sz="1000" dirty="0"/>
                <a:t>삭제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관심매장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등록</a:t>
              </a:r>
              <a:r>
                <a:rPr lang="en-US" altLang="ko-KR" sz="1000" dirty="0"/>
                <a:t>,</a:t>
              </a:r>
              <a:r>
                <a:rPr lang="ko-KR" altLang="en-US" sz="1000" dirty="0"/>
                <a:t>삭제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고객정보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수정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/>
                <a:t>고객센터</a:t>
              </a:r>
              <a:r>
                <a:rPr lang="en-US" altLang="ko-KR" sz="1000" dirty="0"/>
                <a:t>(CRUD)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/>
                <a:t>매장정보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수정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화면 및 기능 </a:t>
              </a:r>
              <a:r>
                <a:rPr lang="ko-KR" altLang="en-US" sz="1000" dirty="0" smtClean="0"/>
                <a:t>구현</a:t>
              </a:r>
              <a:endParaRPr lang="en-US" altLang="ko-KR" sz="1000" dirty="0" smtClean="0"/>
            </a:p>
            <a:p>
              <a:endParaRPr lang="ko-KR" altLang="en-US" sz="1000" dirty="0"/>
            </a:p>
            <a:p>
              <a:r>
                <a:rPr lang="ko-KR" altLang="en-US" sz="1000" dirty="0" err="1" smtClean="0"/>
                <a:t>오류수정</a:t>
              </a:r>
              <a:endParaRPr lang="en-US" altLang="ko-KR" sz="1000" dirty="0" smtClean="0"/>
            </a:p>
            <a:p>
              <a:endParaRPr lang="en-US" altLang="ko-KR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040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03424" y="4784082"/>
            <a:ext cx="11146679" cy="316963"/>
            <a:chOff x="1195864" y="4517989"/>
            <a:chExt cx="10638310" cy="2813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2720CF-9F10-4BCE-A4D3-920FEAB075E0}"/>
                </a:ext>
              </a:extLst>
            </p:cNvPr>
            <p:cNvSpPr txBox="1"/>
            <p:nvPr/>
          </p:nvSpPr>
          <p:spPr>
            <a:xfrm>
              <a:off x="1195864" y="4517989"/>
              <a:ext cx="3166837" cy="273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 smtClean="0"/>
                <a:t>중</a:t>
              </a:r>
              <a:r>
                <a:rPr lang="en-US" altLang="ko-KR" sz="1400" dirty="0" smtClean="0"/>
                <a:t>,</a:t>
              </a:r>
              <a:r>
                <a:rPr lang="ko-KR" altLang="en-US" sz="1400" dirty="0" smtClean="0"/>
                <a:t>소 규모 와인 매장 정보 제공</a:t>
              </a:r>
              <a:endParaRPr lang="en-US" altLang="ko-KR" sz="1400" dirty="0" smtClean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A4AA40-A559-457F-AE34-651BE977B81C}"/>
                </a:ext>
              </a:extLst>
            </p:cNvPr>
            <p:cNvSpPr txBox="1"/>
            <p:nvPr/>
          </p:nvSpPr>
          <p:spPr>
            <a:xfrm>
              <a:off x="4876853" y="4526142"/>
              <a:ext cx="3277929" cy="273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/>
                <a:t>고객을 위한 와인 목록 및 상세 정보 제공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E56D05B-96F9-47D6-A720-2FC0D798A45D}"/>
                </a:ext>
              </a:extLst>
            </p:cNvPr>
            <p:cNvSpPr txBox="1"/>
            <p:nvPr/>
          </p:nvSpPr>
          <p:spPr>
            <a:xfrm>
              <a:off x="8553331" y="4526141"/>
              <a:ext cx="3280843" cy="273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 smtClean="0"/>
                <a:t>와인 </a:t>
              </a:r>
              <a:r>
                <a:rPr lang="ko-KR" altLang="en-US" sz="1400" dirty="0"/>
                <a:t>판매 촉진을 위한 </a:t>
              </a:r>
              <a:r>
                <a:rPr lang="ko-KR" altLang="en-US" sz="1400" dirty="0" err="1"/>
                <a:t>시음회</a:t>
              </a:r>
              <a:r>
                <a:rPr lang="ko-KR" altLang="en-US" sz="1400" dirty="0"/>
                <a:t> 및 프로모션</a:t>
              </a:r>
              <a:endParaRPr lang="en-US" altLang="ko-KR" sz="1400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1</a:t>
              </a:r>
              <a:endParaRPr lang="ko-KR" altLang="en-US" sz="1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개요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기획 의도</a:t>
              </a:r>
              <a:endParaRPr kumimoji="1" lang="ja-JP" altLang="en-US" sz="1600" dirty="0"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57" y="1861497"/>
            <a:ext cx="2871704" cy="2346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15" y="1694688"/>
            <a:ext cx="2701810" cy="23702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11" y="2576898"/>
            <a:ext cx="2347997" cy="17706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369" y="1778001"/>
            <a:ext cx="2893843" cy="24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2EC4BC-0970-4D02-8F49-A6C60C806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42A4A7-07CF-4187-846D-912CAD091BAF}"/>
              </a:ext>
            </a:extLst>
          </p:cNvPr>
          <p:cNvSpPr/>
          <p:nvPr/>
        </p:nvSpPr>
        <p:spPr>
          <a:xfrm>
            <a:off x="-17398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4A5110-F581-4975-861F-A9B5C15D1906}"/>
              </a:ext>
            </a:extLst>
          </p:cNvPr>
          <p:cNvGrpSpPr/>
          <p:nvPr/>
        </p:nvGrpSpPr>
        <p:grpSpPr>
          <a:xfrm>
            <a:off x="3551555" y="835531"/>
            <a:ext cx="4848051" cy="1061589"/>
            <a:chOff x="3441699" y="558800"/>
            <a:chExt cx="6959778" cy="1524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108202-4CC0-4E1C-9547-0FA450F40ABB}"/>
                </a:ext>
              </a:extLst>
            </p:cNvPr>
            <p:cNvSpPr/>
            <p:nvPr/>
          </p:nvSpPr>
          <p:spPr>
            <a:xfrm>
              <a:off x="3441699" y="558800"/>
              <a:ext cx="6959778" cy="1524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BFCAA1-C5EF-4BE6-BDF3-DA8E455F3731}"/>
                </a:ext>
              </a:extLst>
            </p:cNvPr>
            <p:cNvSpPr txBox="1"/>
            <p:nvPr/>
          </p:nvSpPr>
          <p:spPr>
            <a:xfrm>
              <a:off x="3721100" y="558800"/>
              <a:ext cx="265197" cy="132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0DFF75-94B0-4103-81F9-90C62ADDDDFB}"/>
              </a:ext>
            </a:extLst>
          </p:cNvPr>
          <p:cNvSpPr txBox="1"/>
          <p:nvPr/>
        </p:nvSpPr>
        <p:spPr>
          <a:xfrm>
            <a:off x="3615948" y="904660"/>
            <a:ext cx="478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</a:rPr>
              <a:t>개발 과정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A3622F-7558-4DF9-8D2B-EF009DCED6D9}"/>
              </a:ext>
            </a:extLst>
          </p:cNvPr>
          <p:cNvSpPr/>
          <p:nvPr/>
        </p:nvSpPr>
        <p:spPr>
          <a:xfrm>
            <a:off x="8611986" y="1311078"/>
            <a:ext cx="3177304" cy="4956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E5575-F06C-4646-A330-FEC2BE6E7952}"/>
              </a:ext>
            </a:extLst>
          </p:cNvPr>
          <p:cNvSpPr/>
          <p:nvPr/>
        </p:nvSpPr>
        <p:spPr>
          <a:xfrm>
            <a:off x="656040" y="1311078"/>
            <a:ext cx="3177304" cy="4956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5D7D74-1D17-4B95-85B2-590A617446E9}"/>
              </a:ext>
            </a:extLst>
          </p:cNvPr>
          <p:cNvSpPr/>
          <p:nvPr/>
        </p:nvSpPr>
        <p:spPr>
          <a:xfrm>
            <a:off x="4430255" y="1311078"/>
            <a:ext cx="3177304" cy="4956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F0992-A743-4683-B972-0D47DC2C735C}"/>
              </a:ext>
            </a:extLst>
          </p:cNvPr>
          <p:cNvSpPr/>
          <p:nvPr/>
        </p:nvSpPr>
        <p:spPr>
          <a:xfrm>
            <a:off x="656039" y="1311076"/>
            <a:ext cx="3177304" cy="5274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58842A-ED2E-43E7-9FAB-5660AC60BFE5}"/>
              </a:ext>
            </a:extLst>
          </p:cNvPr>
          <p:cNvSpPr/>
          <p:nvPr/>
        </p:nvSpPr>
        <p:spPr>
          <a:xfrm>
            <a:off x="4430253" y="1311076"/>
            <a:ext cx="3177304" cy="527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프론트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32C90B-779D-46CD-9BEA-CB09F08D0253}"/>
              </a:ext>
            </a:extLst>
          </p:cNvPr>
          <p:cNvSpPr/>
          <p:nvPr/>
        </p:nvSpPr>
        <p:spPr>
          <a:xfrm>
            <a:off x="8611982" y="1311076"/>
            <a:ext cx="3177304" cy="527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59" y="2933358"/>
            <a:ext cx="1446726" cy="341793"/>
          </a:xfrm>
          <a:prstGeom prst="rect">
            <a:avLst/>
          </a:prstGeom>
        </p:spPr>
      </p:pic>
      <p:pic>
        <p:nvPicPr>
          <p:cNvPr id="1028" name="Picture 4" descr="https://cdn.discordapp.com/attachments/1114907214776389685/1166765596222947448/62bc7b13071dec17849af324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305" y="4529779"/>
            <a:ext cx="1510653" cy="15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1114907214776389685/1166765829677912205/image_1154452801520148641525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98" y="4641896"/>
            <a:ext cx="1300711" cy="13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794" y="2026046"/>
            <a:ext cx="901534" cy="6475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144" y="4773106"/>
            <a:ext cx="1791090" cy="1007488"/>
          </a:xfrm>
          <a:prstGeom prst="rect">
            <a:avLst/>
          </a:prstGeom>
        </p:spPr>
      </p:pic>
      <p:pic>
        <p:nvPicPr>
          <p:cNvPr id="1034" name="Picture 10" descr="https://cdn.discordapp.com/attachments/1114907214776389685/1166766384164896848/2560px-Kakao_CI_yellow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183" y="2055298"/>
            <a:ext cx="1684900" cy="56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discordapp.com/attachments/1114907214776389685/1166768679292256298/e005df94-67aa-4c1b-af62-764dab75f895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13" y="2849144"/>
            <a:ext cx="738239" cy="7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751804" y="2000738"/>
            <a:ext cx="2275118" cy="1746689"/>
            <a:chOff x="4751804" y="1911023"/>
            <a:chExt cx="2275118" cy="174668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0500" y="2498226"/>
              <a:ext cx="1233309" cy="672715"/>
            </a:xfrm>
            <a:prstGeom prst="rect">
              <a:avLst/>
            </a:prstGeom>
          </p:spPr>
        </p:pic>
        <p:pic>
          <p:nvPicPr>
            <p:cNvPr id="1026" name="Picture 2" descr="https://cdn.discordapp.com/attachments/1114907214776389685/1166765507949633557/image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546" y="1911023"/>
              <a:ext cx="1334148" cy="66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51804" y="2728836"/>
              <a:ext cx="403675" cy="750836"/>
            </a:xfrm>
            <a:prstGeom prst="rect">
              <a:avLst/>
            </a:prstGeom>
          </p:spPr>
        </p:pic>
        <p:pic>
          <p:nvPicPr>
            <p:cNvPr id="1030" name="Picture 6" descr="https://cdn.discordapp.com/attachments/1114907214776389685/1166765735532580974/img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15" y="2979308"/>
              <a:ext cx="952671" cy="58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cdn.discordapp.com/attachments/1114907214776389685/1166769298732224552/62a76468bd73a4af5c5d4fb7.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9173" y="2998110"/>
              <a:ext cx="657749" cy="659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58842A-ED2E-43E7-9FAB-5660AC60BFE5}"/>
              </a:ext>
            </a:extLst>
          </p:cNvPr>
          <p:cNvSpPr/>
          <p:nvPr/>
        </p:nvSpPr>
        <p:spPr>
          <a:xfrm>
            <a:off x="4430253" y="3899802"/>
            <a:ext cx="3177304" cy="527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웹서버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CF0992-A743-4683-B972-0D47DC2C735C}"/>
              </a:ext>
            </a:extLst>
          </p:cNvPr>
          <p:cNvSpPr/>
          <p:nvPr/>
        </p:nvSpPr>
        <p:spPr>
          <a:xfrm>
            <a:off x="656038" y="3899801"/>
            <a:ext cx="3177304" cy="5274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버전 관리 도구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32C90B-779D-46CD-9BEA-CB09F08D0253}"/>
              </a:ext>
            </a:extLst>
          </p:cNvPr>
          <p:cNvSpPr/>
          <p:nvPr/>
        </p:nvSpPr>
        <p:spPr>
          <a:xfrm>
            <a:off x="8611982" y="3898781"/>
            <a:ext cx="3177304" cy="527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DBMS</a:t>
            </a:r>
            <a:endParaRPr lang="ko-KR" altLang="en-US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408867" y="113171"/>
            <a:ext cx="3424475" cy="794722"/>
            <a:chOff x="408867" y="113171"/>
            <a:chExt cx="3424475" cy="7947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2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400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개발 도구 </a:t>
              </a:r>
              <a:r>
                <a:rPr kumimoji="1" lang="en-US" altLang="ko-KR" sz="1600" dirty="0" smtClean="0">
                  <a:latin typeface="+mn-ea"/>
                </a:rPr>
                <a:t>&amp; </a:t>
              </a:r>
              <a:r>
                <a:rPr kumimoji="1" lang="ko-KR" altLang="en-US" sz="1600" dirty="0" smtClean="0">
                  <a:latin typeface="+mn-ea"/>
                </a:rPr>
                <a:t>기술 스택</a:t>
              </a:r>
              <a:endParaRPr kumimoji="1" lang="ja-JP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8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753538"/>
              </p:ext>
            </p:extLst>
          </p:nvPr>
        </p:nvGraphicFramePr>
        <p:xfrm>
          <a:off x="1547451" y="1660387"/>
          <a:ext cx="9123681" cy="4090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383">
                  <a:extLst>
                    <a:ext uri="{9D8B030D-6E8A-4147-A177-3AD203B41FA5}">
                      <a16:colId xmlns:a16="http://schemas.microsoft.com/office/drawing/2014/main" val="2641100920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138509943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2247224391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188030219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2313537300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745400156"/>
                    </a:ext>
                  </a:extLst>
                </a:gridCol>
                <a:gridCol w="1303383">
                  <a:extLst>
                    <a:ext uri="{9D8B030D-6E8A-4147-A177-3AD203B41FA5}">
                      <a16:colId xmlns:a16="http://schemas.microsoft.com/office/drawing/2014/main" val="1392713598"/>
                    </a:ext>
                  </a:extLst>
                </a:gridCol>
              </a:tblGrid>
              <a:tr h="584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0475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86158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36474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32917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9301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90810" y="2601885"/>
            <a:ext cx="165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아이디어 회의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321040" y="2601885"/>
            <a:ext cx="25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 설계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57130" y="3807014"/>
            <a:ext cx="468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기능 구현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5956" y="5187142"/>
            <a:ext cx="34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테스트 및 디버깅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2</a:t>
              </a:r>
              <a:endParaRPr lang="ko-KR" altLang="en-US" sz="14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개발 일정</a:t>
              </a:r>
              <a:endParaRPr kumimoji="1" lang="ja-JP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EB9656-F3B4-4A7D-9017-BAAD9870739D}"/>
              </a:ext>
            </a:extLst>
          </p:cNvPr>
          <p:cNvSpPr/>
          <p:nvPr/>
        </p:nvSpPr>
        <p:spPr>
          <a:xfrm>
            <a:off x="368300" y="0"/>
            <a:ext cx="901700" cy="177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1BF768-002A-4441-BEC1-FE1993E6522B}"/>
              </a:ext>
            </a:extLst>
          </p:cNvPr>
          <p:cNvCxnSpPr/>
          <p:nvPr/>
        </p:nvCxnSpPr>
        <p:spPr>
          <a:xfrm>
            <a:off x="355600" y="977900"/>
            <a:ext cx="118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231">
            <a:off x="10719695" y="196269"/>
            <a:ext cx="1081845" cy="610063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8FC7E295-28F8-4AA9-BEA4-1E10AEFAC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13502"/>
              </p:ext>
            </p:extLst>
          </p:nvPr>
        </p:nvGraphicFramePr>
        <p:xfrm>
          <a:off x="925813" y="1095515"/>
          <a:ext cx="10146740" cy="5577840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338224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3348863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3415631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205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구분</a:t>
                      </a:r>
                      <a:endParaRPr lang="ko-KR" altLang="en-US" sz="800" b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</a:t>
                      </a:r>
                      <a:endParaRPr lang="ko-KR" altLang="en-US" sz="800" b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세부</a:t>
                      </a:r>
                      <a:endParaRPr lang="ko-KR" altLang="en-US" sz="800" b="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2055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공통사항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 조회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국가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빈티지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종류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검색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페이징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조회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매장이름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검색 및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페이징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매장정보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확인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097317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프로모션 이벤트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프로모션 조회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152087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게시판 조회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6716"/>
                  </a:ext>
                </a:extLst>
              </a:tr>
              <a:tr h="32298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비회원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 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고객회원가입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유효성검사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중복검사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주소 검색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필수입력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검증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650776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 로그인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278213"/>
                  </a:ext>
                </a:extLst>
              </a:tr>
              <a:tr h="3229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매장회원가입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유효성검사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중복검사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주소 검색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필수입력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검증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81242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로그인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12768"/>
                  </a:ext>
                </a:extLst>
              </a:tr>
              <a:tr h="20553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회원기능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고객로그인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신청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신청한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조회 및 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21475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관심매장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즐겨찾기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관심매장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조회 및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792080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장바구니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조회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결제 후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구매기록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51892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문의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문의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회원용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382150"/>
                  </a:ext>
                </a:extLst>
              </a:tr>
              <a:tr h="20553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매장기능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매장로그인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정보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19672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 재고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 재고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확인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수정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 판매 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634588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게시글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신청자 목록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71455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공지사항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CRUD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716068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문의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문의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60592"/>
                  </a:ext>
                </a:extLst>
              </a:tr>
              <a:tr h="20553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관리자기능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회원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회원 조회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탈퇴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1021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매장 탈퇴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공지사항 확인 및 삭제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시음회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확인 및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6169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새로운 와인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기존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와인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490277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프로모션 페이지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프로모션 등록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08859"/>
                  </a:ext>
                </a:extLst>
              </a:tr>
              <a:tr h="2055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고객센터 및 매장 문의 답변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482710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408867" y="113171"/>
            <a:ext cx="3132485" cy="794722"/>
            <a:chOff x="408867" y="113171"/>
            <a:chExt cx="3132485" cy="7947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082AB8-965C-463D-8392-403C7443ADDA}"/>
                </a:ext>
              </a:extLst>
            </p:cNvPr>
            <p:cNvSpPr txBox="1"/>
            <p:nvPr/>
          </p:nvSpPr>
          <p:spPr>
            <a:xfrm>
              <a:off x="408867" y="177800"/>
              <a:ext cx="1023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Chapter 2</a:t>
              </a:r>
              <a:endParaRPr lang="ko-KR" altLang="en-US" sz="1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83A350-36E5-4999-95EE-FAE678713479}"/>
                </a:ext>
              </a:extLst>
            </p:cNvPr>
            <p:cNvSpPr txBox="1"/>
            <p:nvPr/>
          </p:nvSpPr>
          <p:spPr>
            <a:xfrm>
              <a:off x="1432737" y="113171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テキスト ボックス 17">
              <a:extLst>
                <a:ext uri="{FF2B5EF4-FFF2-40B4-BE49-F238E27FC236}">
                  <a16:creationId xmlns:a16="http://schemas.microsoft.com/office/drawing/2014/main" id="{2FA13FDD-BD7B-4720-8A09-6BF7C4A95B7D}"/>
                </a:ext>
              </a:extLst>
            </p:cNvPr>
            <p:cNvSpPr txBox="1"/>
            <p:nvPr/>
          </p:nvSpPr>
          <p:spPr>
            <a:xfrm>
              <a:off x="1432737" y="569339"/>
              <a:ext cx="2108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 smtClean="0">
                  <a:latin typeface="+mn-ea"/>
                </a:rPr>
                <a:t>요구사항 정의서</a:t>
              </a:r>
              <a:endParaRPr kumimoji="1" lang="ja-JP" altLang="en-US" sz="1600" dirty="0">
                <a:latin typeface="+mn-ea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955-6A68-43A8-AD7B-CF49A0EF0B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RE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119"/>
      </a:accent1>
      <a:accent2>
        <a:srgbClr val="FC2D2B"/>
      </a:accent2>
      <a:accent3>
        <a:srgbClr val="FE8B99"/>
      </a:accent3>
      <a:accent4>
        <a:srgbClr val="E6E1DA"/>
      </a:accent4>
      <a:accent5>
        <a:srgbClr val="D0CBC2"/>
      </a:accent5>
      <a:accent6>
        <a:srgbClr val="A39A94"/>
      </a:accent6>
      <a:hlink>
        <a:srgbClr val="262626"/>
      </a:hlink>
      <a:folHlink>
        <a:srgbClr val="262626"/>
      </a:folHlink>
    </a:clrScheme>
    <a:fontScheme name="Pretendard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758</Words>
  <Application>Microsoft Office PowerPoint</Application>
  <PresentationFormat>와이드스크린</PresentationFormat>
  <Paragraphs>290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</vt:lpstr>
      <vt:lpstr>Pretendard Black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GGG</cp:lastModifiedBy>
  <cp:revision>153</cp:revision>
  <dcterms:created xsi:type="dcterms:W3CDTF">2022-01-14T05:01:18Z</dcterms:created>
  <dcterms:modified xsi:type="dcterms:W3CDTF">2023-11-08T01:44:23Z</dcterms:modified>
</cp:coreProperties>
</file>